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  <p:sldMasterId id="2147483872" r:id="rId3"/>
  </p:sldMasterIdLst>
  <p:sldIdLst>
    <p:sldId id="347" r:id="rId4"/>
    <p:sldId id="365" r:id="rId5"/>
    <p:sldId id="371" r:id="rId6"/>
    <p:sldId id="370" r:id="rId7"/>
    <p:sldId id="369" r:id="rId8"/>
    <p:sldId id="378" r:id="rId9"/>
    <p:sldId id="359" r:id="rId10"/>
    <p:sldId id="377" r:id="rId11"/>
    <p:sldId id="358" r:id="rId12"/>
    <p:sldId id="360" r:id="rId13"/>
    <p:sldId id="361" r:id="rId14"/>
    <p:sldId id="362" r:id="rId15"/>
    <p:sldId id="363" r:id="rId16"/>
    <p:sldId id="364" r:id="rId17"/>
    <p:sldId id="351" r:id="rId18"/>
    <p:sldId id="311" r:id="rId19"/>
    <p:sldId id="350" r:id="rId20"/>
    <p:sldId id="352" r:id="rId21"/>
    <p:sldId id="373" r:id="rId22"/>
    <p:sldId id="376" r:id="rId23"/>
    <p:sldId id="374" r:id="rId24"/>
    <p:sldId id="375" r:id="rId25"/>
    <p:sldId id="367" r:id="rId26"/>
    <p:sldId id="368" r:id="rId27"/>
    <p:sldId id="372" r:id="rId28"/>
    <p:sldId id="30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3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84" y="54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61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67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0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3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723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200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650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19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54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933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6201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1077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1343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32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2866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9235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523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3624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9311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942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4737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01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xmlns="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xmlns="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7" r:id="rId11"/>
    <p:sldLayoutId id="2147483688" r:id="rId12"/>
    <p:sldLayoutId id="2147483671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36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0" r:id="rId18"/>
    <p:sldLayoutId id="2147483891" r:id="rId19"/>
    <p:sldLayoutId id="2147483892" r:id="rId20"/>
    <p:sldLayoutId id="2147483893" r:id="rId21"/>
    <p:sldLayoutId id="2147483894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ebp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ebp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ebp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online.visual-paradigm.com/" TargetMode="External"/><Relationship Id="rId3" Type="http://schemas.openxmlformats.org/officeDocument/2006/relationships/image" Target="../media/image35.gif"/><Relationship Id="rId7" Type="http://schemas.openxmlformats.org/officeDocument/2006/relationships/hyperlink" Target="https://javaee.github.io/javaee-spec/javadocs/" TargetMode="External"/><Relationship Id="rId2" Type="http://schemas.openxmlformats.org/officeDocument/2006/relationships/image" Target="../media/image34.webp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react.io/docs" TargetMode="Externa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www.javatpoint.com/java-mail-api-tutoria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ebp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F82C53E-6891-4695-A1B4-3BB471D7FA35}"/>
              </a:ext>
            </a:extLst>
          </p:cNvPr>
          <p:cNvSpPr txBox="1"/>
          <p:nvPr/>
        </p:nvSpPr>
        <p:spPr>
          <a:xfrm>
            <a:off x="-268941" y="1863488"/>
            <a:ext cx="11147612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endParaRPr lang="en-US" sz="5400" dirty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en-US" sz="5400" dirty="0" smtClean="0">
                <a:solidFill>
                  <a:srgbClr val="FF0000"/>
                </a:solidFill>
                <a:latin typeface="+mj-lt"/>
              </a:rPr>
              <a:t>Annapurna Online Food Delivery.</a:t>
            </a: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	</a:t>
            </a:r>
          </a:p>
          <a:p>
            <a:pPr algn="r"/>
            <a:r>
              <a:rPr lang="en-US" sz="3200" dirty="0" smtClean="0">
                <a:solidFill>
                  <a:schemeClr val="accent1"/>
                </a:solidFill>
                <a:latin typeface="+mj-lt"/>
              </a:rPr>
              <a:t>Swaad Aapulkicha…!  </a:t>
            </a:r>
            <a:endParaRPr lang="en-US" sz="3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1D76FB9-48AC-45CA-8F0D-FD198B4F22AE}"/>
              </a:ext>
            </a:extLst>
          </p:cNvPr>
          <p:cNvSpPr txBox="1"/>
          <p:nvPr/>
        </p:nvSpPr>
        <p:spPr>
          <a:xfrm>
            <a:off x="7382435" y="5352866"/>
            <a:ext cx="381448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cs typeface="Arial" pitchFamily="34" charset="0"/>
              </a:rPr>
              <a:t>Presented </a:t>
            </a:r>
            <a:r>
              <a:rPr lang="en-GB" altLang="ko-KR" sz="2400" dirty="0" smtClean="0">
                <a:cs typeface="Arial" pitchFamily="34" charset="0"/>
              </a:rPr>
              <a:t>By-</a:t>
            </a:r>
            <a:endParaRPr lang="en-GB" altLang="ko-KR" sz="2400" dirty="0">
              <a:cs typeface="Arial" pitchFamily="34" charset="0"/>
            </a:endParaRPr>
          </a:p>
          <a:p>
            <a:pPr algn="r"/>
            <a:r>
              <a:rPr lang="en-GB" altLang="ko-KR" sz="2400" dirty="0" smtClean="0">
                <a:cs typeface="Arial" pitchFamily="34" charset="0"/>
              </a:rPr>
              <a:t>  Aditya </a:t>
            </a:r>
            <a:r>
              <a:rPr lang="en-GB" altLang="ko-KR" sz="2400" dirty="0" err="1" smtClean="0">
                <a:cs typeface="Arial" pitchFamily="34" charset="0"/>
              </a:rPr>
              <a:t>Pawaskar</a:t>
            </a:r>
            <a:r>
              <a:rPr lang="en-GB" altLang="ko-KR" sz="2400" dirty="0" smtClean="0">
                <a:cs typeface="Arial" pitchFamily="34" charset="0"/>
              </a:rPr>
              <a:t>(229004).</a:t>
            </a:r>
            <a:endParaRPr lang="en-US" altLang="ko-KR" sz="2400" dirty="0">
              <a:cs typeface="Arial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328" y="620879"/>
            <a:ext cx="1713927" cy="150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67387" y="620879"/>
            <a:ext cx="3090175" cy="124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315583" y="5191323"/>
            <a:ext cx="30433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Guided By-</a:t>
            </a:r>
          </a:p>
          <a:p>
            <a:r>
              <a:rPr lang="en-US" sz="3200" dirty="0" err="1" smtClean="0"/>
              <a:t>Sonali</a:t>
            </a:r>
            <a:r>
              <a:rPr lang="en-US" sz="3200" dirty="0" smtClean="0"/>
              <a:t> </a:t>
            </a:r>
            <a:r>
              <a:rPr lang="en-US" sz="3200" dirty="0" err="1" smtClean="0"/>
              <a:t>Nikam</a:t>
            </a:r>
            <a:r>
              <a:rPr lang="en-US" sz="3200" dirty="0" smtClean="0"/>
              <a:t>.</a:t>
            </a:r>
            <a:endParaRPr lang="en-IN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871012" y="6183863"/>
            <a:ext cx="3007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2400" dirty="0">
                <a:cs typeface="Arial" pitchFamily="34" charset="0"/>
              </a:rPr>
              <a:t>Rohan </a:t>
            </a:r>
            <a:r>
              <a:rPr lang="en-GB" altLang="ko-KR" sz="2400" dirty="0" err="1">
                <a:cs typeface="Arial" pitchFamily="34" charset="0"/>
              </a:rPr>
              <a:t>Sakale</a:t>
            </a:r>
            <a:r>
              <a:rPr lang="en-GB" altLang="ko-KR" sz="2400" dirty="0">
                <a:cs typeface="Arial" pitchFamily="34" charset="0"/>
              </a:rPr>
              <a:t>(229080).</a:t>
            </a:r>
          </a:p>
        </p:txBody>
      </p:sp>
    </p:spTree>
    <p:extLst>
      <p:ext uri="{BB962C8B-B14F-4D97-AF65-F5344CB8AC3E}">
        <p14:creationId xmlns:p14="http://schemas.microsoft.com/office/powerpoint/2010/main" val="34380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39" y="0"/>
            <a:ext cx="670872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3000">
              <a:srgbClr val="F9C436"/>
            </a:gs>
            <a:gs pos="41000">
              <a:schemeClr val="accent1"/>
            </a:gs>
            <a:gs pos="83000">
              <a:schemeClr val="accent1">
                <a:lumMod val="45000"/>
                <a:lumOff val="55000"/>
              </a:schemeClr>
            </a:gs>
            <a:gs pos="75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90949" y="5930537"/>
            <a:ext cx="293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Faculty Activity Diagram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94" y="182881"/>
            <a:ext cx="5482985" cy="6439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40" y="182880"/>
            <a:ext cx="5879460" cy="6439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023"/>
            <a:ext cx="6430211" cy="32138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2824"/>
            <a:ext cx="6430211" cy="39253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739" y="-121023"/>
            <a:ext cx="5747615" cy="7139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30582" y="6048104"/>
            <a:ext cx="310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Class Diagram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rot="16200000" flipH="1">
            <a:off x="3092629" y="3621677"/>
            <a:ext cx="6439989" cy="32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41669" y="0"/>
            <a:ext cx="75503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Screen Shots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</a:t>
            </a:r>
            <a:r>
              <a:rPr lang="en-GB" altLang="ko-KR" sz="4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Specification</a:t>
            </a:r>
            <a:endParaRPr lang="ko-KR" altLang="en-US" sz="4800"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1637828-380D-4ECF-8370-65FACB7001D9}"/>
              </a:ext>
            </a:extLst>
          </p:cNvPr>
          <p:cNvSpPr txBox="1"/>
          <p:nvPr/>
        </p:nvSpPr>
        <p:spPr>
          <a:xfrm>
            <a:off x="5816109" y="1551297"/>
            <a:ext cx="59665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b="1" dirty="0">
                <a:solidFill>
                  <a:schemeClr val="bg1"/>
                </a:solidFill>
              </a:rPr>
              <a:t>The application will use JavaScript, </a:t>
            </a:r>
            <a:r>
              <a:rPr lang="en-US" b="1" dirty="0" smtClean="0">
                <a:solidFill>
                  <a:schemeClr val="bg1"/>
                </a:solidFill>
              </a:rPr>
              <a:t>java, React </a:t>
            </a:r>
            <a:r>
              <a:rPr lang="en-US" b="1" dirty="0">
                <a:solidFill>
                  <a:schemeClr val="bg1"/>
                </a:solidFill>
              </a:rPr>
              <a:t>as main web technologies.</a:t>
            </a:r>
          </a:p>
          <a:p>
            <a:pPr lvl="0" algn="just"/>
            <a:r>
              <a:rPr lang="en-US" b="1" dirty="0">
                <a:solidFill>
                  <a:schemeClr val="bg1"/>
                </a:solidFill>
              </a:rPr>
              <a:t>HTTP and FTP protocols are used as communication protocols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pPr lvl="0" algn="just"/>
            <a:r>
              <a:rPr lang="en-US" b="1" dirty="0" err="1" smtClean="0">
                <a:solidFill>
                  <a:schemeClr val="bg1"/>
                </a:solidFill>
              </a:rPr>
              <a:t>Mysql</a:t>
            </a:r>
            <a:r>
              <a:rPr lang="en-US" b="1" dirty="0" smtClean="0">
                <a:solidFill>
                  <a:schemeClr val="bg1"/>
                </a:solidFill>
              </a:rPr>
              <a:t> database is used for data storing.</a:t>
            </a:r>
            <a:endParaRPr lang="en-US" b="1" dirty="0">
              <a:solidFill>
                <a:schemeClr val="bg1"/>
              </a:solidFill>
            </a:endParaRPr>
          </a:p>
          <a:p>
            <a:pPr lvl="0" algn="just"/>
            <a:r>
              <a:rPr lang="en-GB" b="1" dirty="0">
                <a:solidFill>
                  <a:schemeClr val="bg1"/>
                </a:solidFill>
              </a:rPr>
              <a:t>SMTP protocol is used for Email communication.</a:t>
            </a:r>
            <a:endParaRPr lang="en-US" b="1" dirty="0">
              <a:solidFill>
                <a:schemeClr val="bg1"/>
              </a:solidFill>
            </a:endParaRPr>
          </a:p>
          <a:p>
            <a:pPr lvl="0" algn="just"/>
            <a:r>
              <a:rPr lang="en-US" b="1" dirty="0">
                <a:solidFill>
                  <a:schemeClr val="bg1"/>
                </a:solidFill>
              </a:rPr>
              <a:t>Several types of validations make this web application a secured one and SQL Injections can also be prevented.</a:t>
            </a:r>
          </a:p>
          <a:p>
            <a:pPr lvl="0" algn="just"/>
            <a:r>
              <a:rPr lang="en-US" b="1" dirty="0">
                <a:solidFill>
                  <a:schemeClr val="bg1"/>
                </a:solidFill>
              </a:rPr>
              <a:t>Since </a:t>
            </a:r>
            <a:r>
              <a:rPr lang="en-US" b="1" dirty="0" smtClean="0">
                <a:solidFill>
                  <a:schemeClr val="bg1"/>
                </a:solidFill>
              </a:rPr>
              <a:t>Annapurna </a:t>
            </a:r>
            <a:r>
              <a:rPr lang="en-US" b="1" dirty="0">
                <a:solidFill>
                  <a:schemeClr val="bg1"/>
                </a:solidFill>
              </a:rPr>
              <a:t>Online Portal is a web-based application, internet connection must be established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pPr lvl="0" algn="just"/>
            <a:r>
              <a:rPr lang="en-US" b="1" dirty="0" smtClean="0">
                <a:solidFill>
                  <a:schemeClr val="bg1"/>
                </a:solidFill>
              </a:rPr>
              <a:t>This application helps to connect between the user and various restaurant to deliver the food via online service.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323528" y="334184"/>
            <a:ext cx="11573197" cy="724247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Points to be discussed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03AA2BC-49B1-466E-A167-64AEAF6946A3}"/>
              </a:ext>
            </a:extLst>
          </p:cNvPr>
          <p:cNvSpPr txBox="1"/>
          <p:nvPr/>
        </p:nvSpPr>
        <p:spPr>
          <a:xfrm>
            <a:off x="1724297" y="3500243"/>
            <a:ext cx="201708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lvl="0" indent="-274320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endParaRPr lang="en-US" sz="1400" b="1" dirty="0">
              <a:solidFill>
                <a:schemeClr val="bg1"/>
              </a:solidFill>
            </a:endParaRPr>
          </a:p>
          <a:p>
            <a:pPr marL="274320" lvl="0" indent="-274320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76010" y="1683986"/>
            <a:ext cx="19086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352235" y="1149320"/>
            <a:ext cx="2040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Introduction</a:t>
            </a:r>
            <a:endParaRPr lang="en-IN" sz="2000" b="1" dirty="0"/>
          </a:p>
        </p:txBody>
      </p:sp>
      <p:sp>
        <p:nvSpPr>
          <p:cNvPr id="33" name="TextBox 32"/>
          <p:cNvSpPr txBox="1"/>
          <p:nvPr/>
        </p:nvSpPr>
        <p:spPr>
          <a:xfrm flipH="1">
            <a:off x="352235" y="1613587"/>
            <a:ext cx="170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Motivation</a:t>
            </a:r>
            <a:endParaRPr lang="en-IN" sz="2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23528" y="2050616"/>
            <a:ext cx="2251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Objective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3528" y="2875244"/>
            <a:ext cx="2040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Screenshots</a:t>
            </a:r>
            <a:endParaRPr lang="en-IN" sz="2000" dirty="0"/>
          </a:p>
        </p:txBody>
      </p:sp>
      <p:sp>
        <p:nvSpPr>
          <p:cNvPr id="36" name="TextBox 35"/>
          <p:cNvSpPr txBox="1"/>
          <p:nvPr/>
        </p:nvSpPr>
        <p:spPr>
          <a:xfrm flipH="1">
            <a:off x="323528" y="2472724"/>
            <a:ext cx="2159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UML Diagram</a:t>
            </a:r>
            <a:endParaRPr lang="en-IN" sz="2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51332" y="3283105"/>
            <a:ext cx="2299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Specification</a:t>
            </a:r>
            <a:endParaRPr lang="en-IN" sz="2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51332" y="3743903"/>
            <a:ext cx="3724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S/W and H/W Requirement</a:t>
            </a:r>
            <a:endParaRPr lang="en-IN" sz="20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72820" y="4146679"/>
            <a:ext cx="2797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Advantages</a:t>
            </a:r>
            <a:endParaRPr lang="en-IN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351332" y="4595843"/>
            <a:ext cx="266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Disadvantages</a:t>
            </a:r>
            <a:endParaRPr lang="en-IN" sz="2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351332" y="4995953"/>
            <a:ext cx="236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Conclusion</a:t>
            </a:r>
            <a:endParaRPr lang="en-IN" sz="20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378459" y="5419824"/>
            <a:ext cx="4572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Future Enhancement</a:t>
            </a:r>
            <a:endParaRPr lang="en-IN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372820" y="5858553"/>
            <a:ext cx="2487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References</a:t>
            </a:r>
            <a:endParaRPr lang="en-IN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CF5BDA4-10C7-46A6-AC30-523A3FC438AC}"/>
              </a:ext>
            </a:extLst>
          </p:cNvPr>
          <p:cNvSpPr txBox="1"/>
          <p:nvPr/>
        </p:nvSpPr>
        <p:spPr>
          <a:xfrm>
            <a:off x="1090524" y="955276"/>
            <a:ext cx="1007146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4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        </a:t>
            </a:r>
            <a:r>
              <a:rPr lang="en-GB" altLang="ko-KR" sz="4400" b="1" dirty="0">
                <a:solidFill>
                  <a:srgbClr val="FFFF00"/>
                </a:solidFill>
                <a:latin typeface="+mj-lt"/>
                <a:cs typeface="Arial" pitchFamily="34" charset="0"/>
              </a:rPr>
              <a:t>S/W and H/W Requirements</a:t>
            </a:r>
            <a:endParaRPr lang="ko-KR" altLang="en-US" sz="4400" b="1" dirty="0">
              <a:solidFill>
                <a:srgbClr val="FFFF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637828-380D-4ECF-8370-65FACB7001D9}"/>
              </a:ext>
            </a:extLst>
          </p:cNvPr>
          <p:cNvSpPr txBox="1"/>
          <p:nvPr/>
        </p:nvSpPr>
        <p:spPr>
          <a:xfrm>
            <a:off x="0" y="1724717"/>
            <a:ext cx="59665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Server Side: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b="1" dirty="0">
                <a:solidFill>
                  <a:schemeClr val="bg1"/>
                </a:solidFill>
              </a:rPr>
              <a:t>Processor: </a:t>
            </a:r>
            <a:r>
              <a:rPr lang="en-US" dirty="0">
                <a:solidFill>
                  <a:schemeClr val="bg1"/>
                </a:solidFill>
              </a:rPr>
              <a:t>Intel® </a:t>
            </a:r>
            <a:r>
              <a:rPr lang="en-US" dirty="0" smtClean="0">
                <a:solidFill>
                  <a:schemeClr val="bg1"/>
                </a:solidFill>
              </a:rPr>
              <a:t>Core i5 8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 Gen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HDD: </a:t>
            </a:r>
            <a:r>
              <a:rPr lang="en-US" dirty="0">
                <a:solidFill>
                  <a:schemeClr val="bg1"/>
                </a:solidFill>
              </a:rPr>
              <a:t>Minimum </a:t>
            </a:r>
            <a:r>
              <a:rPr lang="en-US" dirty="0" smtClean="0">
                <a:solidFill>
                  <a:schemeClr val="bg1"/>
                </a:solidFill>
              </a:rPr>
              <a:t>1TB </a:t>
            </a:r>
            <a:r>
              <a:rPr lang="en-US" dirty="0">
                <a:solidFill>
                  <a:schemeClr val="bg1"/>
                </a:solidFill>
              </a:rPr>
              <a:t>Disk Space</a:t>
            </a:r>
          </a:p>
          <a:p>
            <a:r>
              <a:rPr lang="en-US" b="1" dirty="0">
                <a:solidFill>
                  <a:schemeClr val="bg1"/>
                </a:solidFill>
              </a:rPr>
              <a:t>RAM: </a:t>
            </a:r>
            <a:r>
              <a:rPr lang="en-US" dirty="0">
                <a:solidFill>
                  <a:schemeClr val="bg1"/>
                </a:solidFill>
              </a:rPr>
              <a:t>Minimum </a:t>
            </a:r>
            <a:r>
              <a:rPr lang="en-US" dirty="0" smtClean="0">
                <a:solidFill>
                  <a:schemeClr val="bg1"/>
                </a:solidFill>
              </a:rPr>
              <a:t>8GB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OS: </a:t>
            </a:r>
            <a:r>
              <a:rPr lang="en-US" dirty="0">
                <a:solidFill>
                  <a:schemeClr val="bg1"/>
                </a:solidFill>
              </a:rPr>
              <a:t>Windows 10, Linux 6 </a:t>
            </a:r>
          </a:p>
          <a:p>
            <a:r>
              <a:rPr lang="en-US" b="1" dirty="0">
                <a:solidFill>
                  <a:schemeClr val="bg1"/>
                </a:solidFill>
              </a:rPr>
              <a:t>Database: </a:t>
            </a: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u="sng" dirty="0">
                <a:solidFill>
                  <a:schemeClr val="bg1"/>
                </a:solidFill>
              </a:rPr>
              <a:t>Client Side (minimum requirement):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b="1" dirty="0">
                <a:solidFill>
                  <a:schemeClr val="bg1"/>
                </a:solidFill>
              </a:rPr>
              <a:t>Processor: </a:t>
            </a:r>
            <a:r>
              <a:rPr lang="en-US" dirty="0">
                <a:solidFill>
                  <a:schemeClr val="bg1"/>
                </a:solidFill>
              </a:rPr>
              <a:t>Intel Dual Core</a:t>
            </a:r>
          </a:p>
          <a:p>
            <a:r>
              <a:rPr lang="en-US" b="1" dirty="0">
                <a:solidFill>
                  <a:schemeClr val="bg1"/>
                </a:solidFill>
              </a:rPr>
              <a:t>HDD: </a:t>
            </a:r>
            <a:r>
              <a:rPr lang="en-US" dirty="0">
                <a:solidFill>
                  <a:schemeClr val="bg1"/>
                </a:solidFill>
              </a:rPr>
              <a:t>Minimum </a:t>
            </a:r>
            <a:r>
              <a:rPr lang="en-US" dirty="0" smtClean="0">
                <a:solidFill>
                  <a:schemeClr val="bg1"/>
                </a:solidFill>
              </a:rPr>
              <a:t>500GB </a:t>
            </a:r>
            <a:r>
              <a:rPr lang="en-US" dirty="0">
                <a:solidFill>
                  <a:schemeClr val="bg1"/>
                </a:solidFill>
              </a:rPr>
              <a:t>Disk Space</a:t>
            </a:r>
          </a:p>
          <a:p>
            <a:r>
              <a:rPr lang="en-US" b="1" dirty="0">
                <a:solidFill>
                  <a:schemeClr val="bg1"/>
                </a:solidFill>
              </a:rPr>
              <a:t>RAM: </a:t>
            </a:r>
            <a:r>
              <a:rPr lang="en-US" dirty="0">
                <a:solidFill>
                  <a:schemeClr val="bg1"/>
                </a:solidFill>
              </a:rPr>
              <a:t>Minimum </a:t>
            </a:r>
            <a:r>
              <a:rPr lang="en-US" dirty="0" smtClean="0">
                <a:solidFill>
                  <a:schemeClr val="bg1"/>
                </a:solidFill>
              </a:rPr>
              <a:t>4GB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OS: </a:t>
            </a:r>
            <a:r>
              <a:rPr lang="en-US" dirty="0">
                <a:solidFill>
                  <a:schemeClr val="bg1"/>
                </a:solidFill>
              </a:rPr>
              <a:t>Windows </a:t>
            </a:r>
            <a:r>
              <a:rPr lang="en-US" dirty="0" smtClean="0">
                <a:solidFill>
                  <a:schemeClr val="bg1"/>
                </a:solidFill>
              </a:rPr>
              <a:t>10, </a:t>
            </a:r>
            <a:r>
              <a:rPr lang="en-US" dirty="0">
                <a:solidFill>
                  <a:schemeClr val="bg1"/>
                </a:solidFill>
              </a:rPr>
              <a:t>Linux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</a:t>
            </a:r>
            <a:r>
              <a:rPr lang="en-GB" altLang="ko-KR" sz="4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 Advantages</a:t>
            </a:r>
            <a:endParaRPr lang="ko-KR" altLang="en-US" sz="4800"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648509"/>
            <a:ext cx="6096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Manage Customer Orders.</a:t>
            </a:r>
            <a:endParaRPr lang="en-GB" sz="2400" dirty="0">
              <a:solidFill>
                <a:srgbClr val="FFFF00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Triangle Coordination between</a:t>
            </a: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Customer, restaurant </a:t>
            </a:r>
            <a:r>
              <a:rPr lang="en-GB" sz="2400" dirty="0" err="1" smtClean="0">
                <a:solidFill>
                  <a:srgbClr val="FFFF00"/>
                </a:solidFill>
              </a:rPr>
              <a:t>Manager,Delivery</a:t>
            </a:r>
            <a:r>
              <a:rPr lang="en-GB" sz="2400" dirty="0" smtClean="0">
                <a:solidFill>
                  <a:srgbClr val="FFFF00"/>
                </a:solidFill>
              </a:rPr>
              <a:t> person.</a:t>
            </a:r>
            <a:endParaRPr lang="en-GB" sz="2400" dirty="0">
              <a:solidFill>
                <a:srgbClr val="FFFF00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Quick delivery of meals </a:t>
            </a:r>
            <a:endParaRPr lang="en-GB" sz="2400" dirty="0">
              <a:solidFill>
                <a:srgbClr val="FFFF00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Employment generation.</a:t>
            </a:r>
            <a:endParaRPr lang="en-GB" sz="2400" dirty="0">
              <a:solidFill>
                <a:srgbClr val="FFFF00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GB" sz="2400" dirty="0">
                <a:solidFill>
                  <a:srgbClr val="FFFF00"/>
                </a:solidFill>
              </a:rPr>
              <a:t>All requirements at one </a:t>
            </a:r>
            <a:r>
              <a:rPr lang="en-GB" sz="2400" dirty="0" smtClean="0">
                <a:solidFill>
                  <a:srgbClr val="FFFF00"/>
                </a:solidFill>
              </a:rPr>
              <a:t>platform</a:t>
            </a: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Cross cultural connection</a:t>
            </a: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transformation</a:t>
            </a: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Maintained </a:t>
            </a:r>
            <a:r>
              <a:rPr lang="en-GB" sz="2400" dirty="0" err="1" smtClean="0">
                <a:solidFill>
                  <a:srgbClr val="FFFF00"/>
                </a:solidFill>
              </a:rPr>
              <a:t>hygine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CF5BDA4-10C7-46A6-AC30-523A3FC438AC}"/>
              </a:ext>
            </a:extLst>
          </p:cNvPr>
          <p:cNvSpPr txBox="1"/>
          <p:nvPr/>
        </p:nvSpPr>
        <p:spPr>
          <a:xfrm>
            <a:off x="2732391" y="368479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</a:t>
            </a:r>
            <a:r>
              <a:rPr lang="en-GB" altLang="ko-KR" sz="4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GB" altLang="ko-KR" sz="4800" i="1" dirty="0">
                <a:solidFill>
                  <a:srgbClr val="FFFF00"/>
                </a:solidFill>
                <a:latin typeface="+mj-lt"/>
                <a:cs typeface="Arial" pitchFamily="34" charset="0"/>
              </a:rPr>
              <a:t>Disadvantages</a:t>
            </a:r>
            <a:endParaRPr lang="ko-KR" altLang="en-US" sz="4800" i="1" dirty="0">
              <a:solidFill>
                <a:srgbClr val="FFFF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3509" y="4507137"/>
            <a:ext cx="57476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Delivery may get late due to high requirement of food</a:t>
            </a:r>
          </a:p>
          <a:p>
            <a:pPr algn="just"/>
            <a:endParaRPr lang="en-GB" sz="2400" dirty="0">
              <a:solidFill>
                <a:srgbClr val="FFFF00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FF00"/>
                </a:solidFill>
              </a:rPr>
              <a:t>Availability of required food may not be available</a:t>
            </a:r>
            <a:r>
              <a:rPr lang="en-GB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637828-380D-4ECF-8370-65FACB7001D9}"/>
              </a:ext>
            </a:extLst>
          </p:cNvPr>
          <p:cNvSpPr txBox="1"/>
          <p:nvPr/>
        </p:nvSpPr>
        <p:spPr>
          <a:xfrm>
            <a:off x="184215" y="2744531"/>
            <a:ext cx="58228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chemeClr val="bg1"/>
                </a:solidFill>
              </a:rPr>
              <a:t>Online food delivery system is process of ordering food through single web portal with access to multiple restaurants at the same time</a:t>
            </a:r>
          </a:p>
          <a:p>
            <a:pPr algn="just"/>
            <a:endParaRPr lang="en-US" b="1" dirty="0">
              <a:solidFill>
                <a:schemeClr val="bg1"/>
              </a:solidFill>
            </a:endParaRP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It provide customers an access to various food items from various hotels and helps to try new foods</a:t>
            </a:r>
          </a:p>
          <a:p>
            <a:pPr algn="just"/>
            <a:endParaRPr lang="en-US" b="1" dirty="0">
              <a:solidFill>
                <a:schemeClr val="bg1"/>
              </a:solidFill>
            </a:endParaRP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It provide restaurant manager to increase the business of their hotel.it also provide home delivery of foods with help of delivery person.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 </a:t>
            </a:r>
            <a:r>
              <a:rPr lang="en-GB" altLang="ko-KR" sz="4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Conclusion</a:t>
            </a:r>
            <a:endParaRPr lang="ko-KR" altLang="en-US" sz="4800"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637828-380D-4ECF-8370-65FACB7001D9}"/>
              </a:ext>
            </a:extLst>
          </p:cNvPr>
          <p:cNvSpPr txBox="1"/>
          <p:nvPr/>
        </p:nvSpPr>
        <p:spPr>
          <a:xfrm>
            <a:off x="267788" y="3000408"/>
            <a:ext cx="51728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This project can be enhanced further by adding payable additional </a:t>
            </a:r>
            <a:r>
              <a:rPr lang="en-US" b="1" dirty="0" smtClean="0"/>
              <a:t>hotels, </a:t>
            </a:r>
            <a:r>
              <a:rPr lang="en-US" b="1" dirty="0"/>
              <a:t>online feedback system</a:t>
            </a:r>
            <a:r>
              <a:rPr lang="en-US" b="1" dirty="0" smtClean="0"/>
              <a:t>, local mess </a:t>
            </a:r>
            <a:r>
              <a:rPr lang="en-US" b="1" dirty="0"/>
              <a:t>for the members to </a:t>
            </a:r>
            <a:r>
              <a:rPr lang="en-US" b="1" dirty="0" smtClean="0"/>
              <a:t>increase </a:t>
            </a:r>
            <a:r>
              <a:rPr lang="en-US" b="1" dirty="0"/>
              <a:t>the </a:t>
            </a:r>
            <a:r>
              <a:rPr lang="en-US" b="1" dirty="0" smtClean="0"/>
              <a:t>variety </a:t>
            </a:r>
            <a:r>
              <a:rPr lang="en-US" b="1" dirty="0"/>
              <a:t>of the </a:t>
            </a:r>
            <a:r>
              <a:rPr lang="en-US" b="1" dirty="0" smtClean="0"/>
              <a:t>foods.</a:t>
            </a:r>
            <a:endParaRPr lang="en-US" b="1" dirty="0"/>
          </a:p>
          <a:p>
            <a:pPr algn="just"/>
            <a:r>
              <a:rPr lang="en-US" b="1" dirty="0"/>
              <a:t> The software is flexible enough to be modified and implemented as per future requirements.</a:t>
            </a:r>
          </a:p>
          <a:p>
            <a:pPr algn="just"/>
            <a:r>
              <a:rPr lang="en-US" b="1" dirty="0"/>
              <a:t> We have tried our Best to present this free and user–friendly website to Institutes.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CF5BDA4-10C7-46A6-AC30-523A3FC438AC}"/>
              </a:ext>
            </a:extLst>
          </p:cNvPr>
          <p:cNvSpPr txBox="1"/>
          <p:nvPr/>
        </p:nvSpPr>
        <p:spPr>
          <a:xfrm>
            <a:off x="979714" y="258121"/>
            <a:ext cx="89219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 </a:t>
            </a:r>
            <a:r>
              <a:rPr lang="en-GB" altLang="ko-KR" sz="4800" b="1" dirty="0">
                <a:solidFill>
                  <a:srgbClr val="FF0000"/>
                </a:solidFill>
                <a:latin typeface="+mj-lt"/>
                <a:cs typeface="Arial" pitchFamily="34" charset="0"/>
              </a:rPr>
              <a:t>Future Enhancement</a:t>
            </a:r>
            <a:endParaRPr lang="ko-KR" altLang="en-US" sz="4800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637828-380D-4ECF-8370-65FACB7001D9}"/>
              </a:ext>
            </a:extLst>
          </p:cNvPr>
          <p:cNvSpPr txBox="1"/>
          <p:nvPr/>
        </p:nvSpPr>
        <p:spPr>
          <a:xfrm>
            <a:off x="6052455" y="1815741"/>
            <a:ext cx="5839099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u="sng" dirty="0" smtClean="0">
                <a:solidFill>
                  <a:srgbClr val="FFFFFF"/>
                </a:solidFill>
                <a:latin typeface="Times New Roman"/>
                <a:ea typeface="Times New Roman"/>
                <a:hlinkClick r:id="rId4"/>
              </a:rPr>
              <a:t>https</a:t>
            </a:r>
            <a:r>
              <a:rPr lang="en-US" u="sng" dirty="0">
                <a:solidFill>
                  <a:srgbClr val="FFFFFF"/>
                </a:solidFill>
                <a:latin typeface="Times New Roman"/>
                <a:ea typeface="Times New Roman"/>
                <a:hlinkClick r:id="rId4"/>
              </a:rPr>
              <a:t>://www.javatpoint.com/java-mail-api-tutorial</a:t>
            </a:r>
            <a:endParaRPr lang="en-US" u="sng" dirty="0">
              <a:solidFill>
                <a:srgbClr val="FFFFFF"/>
              </a:solidFill>
              <a:latin typeface="Times New Roman"/>
              <a:ea typeface="Times New Roman"/>
            </a:endParaRP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dirty="0">
                <a:latin typeface="Times New Roman"/>
                <a:ea typeface="Times New Roman"/>
                <a:hlinkClick r:id="rId5"/>
              </a:rPr>
              <a:t>https://www.w3schools.com/</a:t>
            </a:r>
            <a:endParaRPr lang="en-US" dirty="0">
              <a:latin typeface="Times New Roman"/>
              <a:ea typeface="Times New Roman"/>
            </a:endParaRP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dirty="0">
                <a:latin typeface="Times New Roman"/>
                <a:ea typeface="Times New Roman"/>
                <a:hlinkClick r:id="rId6"/>
              </a:rPr>
              <a:t>https</a:t>
            </a:r>
            <a:r>
              <a:rPr lang="en-US" dirty="0" smtClean="0">
                <a:latin typeface="Times New Roman"/>
                <a:ea typeface="Times New Roman"/>
                <a:hlinkClick r:id="rId6"/>
              </a:rPr>
              <a:t>://react.io/docs</a:t>
            </a:r>
            <a:endParaRPr lang="en-US" dirty="0">
              <a:latin typeface="Times New Roman"/>
              <a:ea typeface="Times New Roman"/>
            </a:endParaRP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dirty="0">
                <a:latin typeface="Times New Roman"/>
                <a:ea typeface="Times New Roman"/>
                <a:hlinkClick r:id="rId7"/>
              </a:rPr>
              <a:t>https://javaee.github.io/javaee-spec/javadocs</a:t>
            </a:r>
            <a:r>
              <a:rPr lang="en-US" dirty="0" smtClean="0">
                <a:latin typeface="Times New Roman"/>
                <a:ea typeface="Times New Roman"/>
                <a:hlinkClick r:id="rId7"/>
              </a:rPr>
              <a:t>/</a:t>
            </a:r>
            <a:endParaRPr lang="en-US" dirty="0" smtClean="0">
              <a:latin typeface="Times New Roman"/>
              <a:ea typeface="Times New Roman"/>
            </a:endParaRP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dirty="0">
                <a:latin typeface="Times New Roman"/>
                <a:ea typeface="Times New Roman"/>
                <a:hlinkClick r:id="rId8"/>
              </a:rPr>
              <a:t>https://online.visual-paradigm.com</a:t>
            </a:r>
            <a:r>
              <a:rPr lang="en-US" dirty="0" smtClean="0">
                <a:latin typeface="Times New Roman"/>
                <a:ea typeface="Times New Roman"/>
                <a:hlinkClick r:id="rId8"/>
              </a:rPr>
              <a:t>/</a:t>
            </a:r>
            <a:endParaRPr lang="en-US" dirty="0" smtClean="0">
              <a:latin typeface="Times New Roman"/>
              <a:ea typeface="Times New Roman"/>
            </a:endParaRP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r>
              <a:rPr lang="en-US" dirty="0">
                <a:latin typeface="Times New Roman"/>
                <a:ea typeface="Times New Roman"/>
              </a:rPr>
              <a:t>https://www.geeksforgeeks.org/</a:t>
            </a:r>
          </a:p>
          <a:p>
            <a:pPr marL="342900" lvl="0" indent="-342900" algn="just">
              <a:spcBef>
                <a:spcPts val="35"/>
              </a:spcBef>
              <a:spcAft>
                <a:spcPts val="0"/>
              </a:spcAft>
              <a:buFont typeface="Symbol"/>
              <a:buBlip>
                <a:blip r:embed="rId3"/>
              </a:buBlip>
            </a:pPr>
            <a:endParaRPr lang="en-US" dirty="0">
              <a:latin typeface="Times New Roman"/>
              <a:ea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        </a:t>
            </a:r>
            <a:r>
              <a:rPr lang="en-GB" altLang="ko-KR" sz="4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 References</a:t>
            </a:r>
            <a:endParaRPr lang="ko-KR" altLang="en-US" sz="4800"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5BA3FA5-FA57-4313-9DF4-64E137512FCB}"/>
              </a:ext>
            </a:extLst>
          </p:cNvPr>
          <p:cNvGrpSpPr/>
          <p:nvPr/>
        </p:nvGrpSpPr>
        <p:grpSpPr>
          <a:xfrm>
            <a:off x="3894993" y="5995312"/>
            <a:ext cx="12192000" cy="1205491"/>
            <a:chOff x="74" y="4798613"/>
            <a:chExt cx="12192000" cy="120549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29E2714A-BE29-4E83-A155-D5802C472B0A}"/>
                </a:ext>
              </a:extLst>
            </p:cNvPr>
            <p:cNvSpPr txBox="1"/>
            <p:nvPr/>
          </p:nvSpPr>
          <p:spPr>
            <a:xfrm>
              <a:off x="74" y="4798613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cs typeface="Arial" pitchFamily="34" charset="0"/>
                </a:rPr>
                <a:t>THANK YOU</a:t>
              </a:r>
              <a:endParaRPr lang="ko-KR" altLang="en-US" sz="6000" dirty="0"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279A9243-91CB-437D-9D82-6D402B13F59A}"/>
                </a:ext>
              </a:extLst>
            </p:cNvPr>
            <p:cNvSpPr txBox="1"/>
            <p:nvPr/>
          </p:nvSpPr>
          <p:spPr>
            <a:xfrm>
              <a:off x="148" y="5624448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CF5BDA4-10C7-46A6-AC30-523A3FC438AC}"/>
              </a:ext>
            </a:extLst>
          </p:cNvPr>
          <p:cNvSpPr txBox="1"/>
          <p:nvPr/>
        </p:nvSpPr>
        <p:spPr>
          <a:xfrm>
            <a:off x="2194562" y="167472"/>
            <a:ext cx="715933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          </a:t>
            </a:r>
            <a:r>
              <a:rPr lang="en-GB" altLang="ko-KR" sz="54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Introduction</a:t>
            </a:r>
            <a:endParaRPr lang="ko-KR" altLang="en-US" sz="5400" b="1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9545" y="2036619"/>
            <a:ext cx="11263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Annapurna food Portal is a web system that provides the </a:t>
            </a:r>
            <a:r>
              <a:rPr lang="en-US" sz="2400" b="1" dirty="0" smtClean="0"/>
              <a:t>function and features to authenticate and identify the customers(users</a:t>
            </a:r>
            <a:r>
              <a:rPr lang="en-US" sz="2400" b="1" dirty="0"/>
              <a:t>),restaurant managers and delivery persons. Portal provide user with easy, personalized web-interface for facilitating access to restaurant information and food services that are of primary relevance and interests to the users. Annapurna food Portal is nothing but a portal which thinks customers as the main target users and provides so many useful services to customers at a single place. It helps to deliver various cuisine from various restaurant to customers with the help of delivery person.</a:t>
            </a:r>
          </a:p>
          <a:p>
            <a:endParaRPr lang="en-I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9311264-372A-4326-97EC-9A0EC55610B4}"/>
              </a:ext>
            </a:extLst>
          </p:cNvPr>
          <p:cNvSpPr txBox="1"/>
          <p:nvPr/>
        </p:nvSpPr>
        <p:spPr>
          <a:xfrm>
            <a:off x="242047" y="2271395"/>
            <a:ext cx="11237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cs typeface="Arial" pitchFamily="34" charset="0"/>
              </a:rPr>
              <a:t>Various people where not able to visit the hotel due to their physical disabilities and the rush at the restaurant so to ease their difficulties.</a:t>
            </a:r>
            <a:endParaRPr lang="en-US" altLang="ko-KR" sz="2000" dirty="0"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78A5D7-01DA-4270-B210-34E6FA47678F}"/>
              </a:ext>
            </a:extLst>
          </p:cNvPr>
          <p:cNvSpPr txBox="1"/>
          <p:nvPr/>
        </p:nvSpPr>
        <p:spPr>
          <a:xfrm>
            <a:off x="242047" y="3308325"/>
            <a:ext cx="1126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cs typeface="Arial" pitchFamily="34" charset="0"/>
              </a:rPr>
              <a:t>To provide employment opportunity to various unemployed people, to get the employment. </a:t>
            </a:r>
            <a:endParaRPr lang="en-US" altLang="ko-KR" sz="20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637828-380D-4ECF-8370-65FACB7001D9}"/>
              </a:ext>
            </a:extLst>
          </p:cNvPr>
          <p:cNvSpPr txBox="1"/>
          <p:nvPr/>
        </p:nvSpPr>
        <p:spPr>
          <a:xfrm>
            <a:off x="237693" y="4037479"/>
            <a:ext cx="11224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cs typeface="Arial" pitchFamily="34" charset="0"/>
              </a:rPr>
              <a:t>It will help to taste the various famous food verities from various places at a single door . 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086EBB8-367D-4A3E-9C2A-B1C6BD1F9605}"/>
              </a:ext>
            </a:extLst>
          </p:cNvPr>
          <p:cNvSpPr txBox="1"/>
          <p:nvPr/>
        </p:nvSpPr>
        <p:spPr>
          <a:xfrm>
            <a:off x="242047" y="1378843"/>
            <a:ext cx="1121988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2000" dirty="0">
                <a:cs typeface="Arial" pitchFamily="34" charset="0"/>
              </a:rPr>
              <a:t>Now a days </a:t>
            </a:r>
            <a:r>
              <a:rPr lang="en-US" altLang="ko-KR" sz="2000" dirty="0" smtClean="0">
                <a:cs typeface="Arial" pitchFamily="34" charset="0"/>
              </a:rPr>
              <a:t>people wants variety in their meals. Taste cuisine from other parts of their own state as well as food from outside their own state.</a:t>
            </a:r>
            <a:endParaRPr lang="en-US" altLang="ko-KR" sz="2000" dirty="0"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800" b="1" dirty="0">
                <a:latin typeface="+mj-lt"/>
                <a:cs typeface="Arial" pitchFamily="34" charset="0"/>
              </a:rPr>
              <a:t>          Motivation</a:t>
            </a:r>
            <a:endParaRPr lang="ko-KR" altLang="en-US" sz="4800" b="1" dirty="0"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1637828-380D-4ECF-8370-65FACB7001D9}"/>
              </a:ext>
            </a:extLst>
          </p:cNvPr>
          <p:cNvSpPr txBox="1"/>
          <p:nvPr/>
        </p:nvSpPr>
        <p:spPr>
          <a:xfrm>
            <a:off x="248577" y="4766633"/>
            <a:ext cx="11224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cs typeface="Arial" pitchFamily="34" charset="0"/>
              </a:rPr>
              <a:t>To reduce the extra resource consumption like electricity, over utilization of water ,reducing the global warming by providing door to door service with the help of electrical vehicle. </a:t>
            </a:r>
            <a:endParaRPr lang="en-US" altLang="ko-KR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637828-380D-4ECF-8370-65FACB7001D9}"/>
              </a:ext>
            </a:extLst>
          </p:cNvPr>
          <p:cNvSpPr txBox="1"/>
          <p:nvPr/>
        </p:nvSpPr>
        <p:spPr>
          <a:xfrm>
            <a:off x="1411941" y="1411942"/>
            <a:ext cx="103903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The main purpose of this system, is to </a:t>
            </a:r>
            <a:r>
              <a:rPr lang="en-US" sz="2000" b="1" dirty="0" smtClean="0"/>
              <a:t>increase the awareness about various food available in an area . To make cross cultural awareness among the people and to generate the feeling of oneness . Provide on time delivery of foods.</a:t>
            </a:r>
          </a:p>
          <a:p>
            <a:pPr algn="just"/>
            <a:endParaRPr lang="en-US" sz="2000" b="1" dirty="0">
              <a:solidFill>
                <a:schemeClr val="bg1"/>
              </a:solidFill>
            </a:endParaRPr>
          </a:p>
          <a:p>
            <a:pPr algn="just"/>
            <a:r>
              <a:rPr lang="en-US" sz="2000" b="1" dirty="0"/>
              <a:t>In other words, our </a:t>
            </a:r>
            <a:r>
              <a:rPr lang="en-US" sz="2000" b="1" dirty="0" smtClean="0"/>
              <a:t>food </a:t>
            </a:r>
            <a:r>
              <a:rPr lang="en-US" sz="2000" b="1" dirty="0"/>
              <a:t>portal has, following objectives:</a:t>
            </a:r>
          </a:p>
          <a:p>
            <a:pPr algn="just"/>
            <a:endParaRPr lang="en-US" sz="2000" b="1" dirty="0">
              <a:solidFill>
                <a:schemeClr val="accent1"/>
              </a:solidFill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b="1" dirty="0"/>
              <a:t> Simple database is maintained.</a:t>
            </a:r>
          </a:p>
          <a:p>
            <a:pPr algn="just">
              <a:buFont typeface="Wingdings" pitchFamily="2" charset="2"/>
              <a:buChar char="Ø"/>
            </a:pPr>
            <a:endParaRPr lang="en-US" sz="2000" b="1" dirty="0">
              <a:solidFill>
                <a:schemeClr val="accent1"/>
              </a:solidFill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b="1" dirty="0"/>
              <a:t> Easy operations for the operator of the system. User interfaces are user accommodating and attractive; it takes very less time for the operator to use the system. </a:t>
            </a:r>
          </a:p>
          <a:p>
            <a:pPr algn="just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</a:endParaRPr>
          </a:p>
          <a:p>
            <a:pPr algn="just">
              <a:buFont typeface="Arial" pitchFamily="34" charset="0"/>
              <a:buChar char="•"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CF5BDA4-10C7-46A6-AC30-523A3FC438AC}"/>
              </a:ext>
            </a:extLst>
          </p:cNvPr>
          <p:cNvSpPr txBox="1"/>
          <p:nvPr/>
        </p:nvSpPr>
        <p:spPr>
          <a:xfrm>
            <a:off x="1881053" y="258121"/>
            <a:ext cx="71593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800" b="1" dirty="0">
                <a:solidFill>
                  <a:srgbClr val="FFC000"/>
                </a:solidFill>
                <a:latin typeface="+mj-lt"/>
                <a:cs typeface="Arial" pitchFamily="34" charset="0"/>
              </a:rPr>
              <a:t>         Objectives</a:t>
            </a:r>
            <a:endParaRPr lang="ko-KR" altLang="en-US" sz="4800" b="1" dirty="0">
              <a:solidFill>
                <a:srgbClr val="FFC00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3000">
              <a:srgbClr val="F9C436"/>
            </a:gs>
            <a:gs pos="41000">
              <a:schemeClr val="accent1"/>
            </a:gs>
            <a:gs pos="83000">
              <a:schemeClr val="accent1">
                <a:lumMod val="45000"/>
                <a:lumOff val="55000"/>
              </a:schemeClr>
            </a:gs>
            <a:gs pos="75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5FF190C-9050-4513-B716-DFBD01C2D166}"/>
              </a:ext>
            </a:extLst>
          </p:cNvPr>
          <p:cNvSpPr txBox="1"/>
          <p:nvPr/>
        </p:nvSpPr>
        <p:spPr>
          <a:xfrm>
            <a:off x="1386178" y="286742"/>
            <a:ext cx="840717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5400" b="1" dirty="0">
                <a:latin typeface="+mj-lt"/>
                <a:cs typeface="Arial" pitchFamily="34" charset="0"/>
              </a:rPr>
              <a:t>          Technology Used:</a:t>
            </a:r>
            <a:endParaRPr lang="ko-KR" altLang="en-US" sz="5400" b="1" dirty="0">
              <a:latin typeface="+mj-lt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C43EED7-95FC-4401-BCA8-766390090DE2}"/>
              </a:ext>
            </a:extLst>
          </p:cNvPr>
          <p:cNvSpPr/>
          <p:nvPr/>
        </p:nvSpPr>
        <p:spPr>
          <a:xfrm>
            <a:off x="1169894" y="2890391"/>
            <a:ext cx="1058478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i="1" u="sng" dirty="0">
                <a:solidFill>
                  <a:srgbClr val="C00000"/>
                </a:solidFill>
              </a:rPr>
              <a:t>Front End: </a:t>
            </a:r>
            <a:r>
              <a:rPr lang="en-US" sz="4400" i="1" u="sng" dirty="0" smtClean="0">
                <a:solidFill>
                  <a:srgbClr val="C00000"/>
                </a:solidFill>
              </a:rPr>
              <a:t>React</a:t>
            </a:r>
            <a:endParaRPr lang="en-US" sz="4400" i="1" u="sng" dirty="0">
              <a:solidFill>
                <a:srgbClr val="C00000"/>
              </a:solidFill>
            </a:endParaRPr>
          </a:p>
          <a:p>
            <a:pPr algn="just"/>
            <a:r>
              <a:rPr lang="en-US" sz="4400" i="1" u="sng" dirty="0">
                <a:solidFill>
                  <a:srgbClr val="7030A0"/>
                </a:solidFill>
              </a:rPr>
              <a:t>Back End: Java Spring Boot API.</a:t>
            </a:r>
          </a:p>
        </p:txBody>
      </p:sp>
    </p:spTree>
    <p:extLst>
      <p:ext uri="{BB962C8B-B14F-4D97-AF65-F5344CB8AC3E}">
        <p14:creationId xmlns:p14="http://schemas.microsoft.com/office/powerpoint/2010/main" val="394319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502" y="0"/>
            <a:ext cx="75503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6000" dirty="0">
                <a:solidFill>
                  <a:srgbClr val="FF0000"/>
                </a:solidFill>
              </a:rPr>
              <a:t>UML Diagrams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648994" y="653143"/>
            <a:ext cx="128016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CF5BDA4-10C7-46A6-AC30-523A3FC438AC}"/>
              </a:ext>
            </a:extLst>
          </p:cNvPr>
          <p:cNvSpPr txBox="1"/>
          <p:nvPr/>
        </p:nvSpPr>
        <p:spPr>
          <a:xfrm>
            <a:off x="1610363" y="58145"/>
            <a:ext cx="715933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000" b="1" dirty="0">
                <a:solidFill>
                  <a:srgbClr val="FF0000"/>
                </a:solidFill>
                <a:latin typeface="+mj-lt"/>
                <a:cs typeface="Arial" pitchFamily="34" charset="0"/>
              </a:rPr>
              <a:t>        E-R Diagram</a:t>
            </a:r>
            <a:endParaRPr lang="ko-KR" altLang="en-US" sz="2000" b="1" dirty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82135" y="-5395451"/>
            <a:ext cx="9620250" cy="178965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82300" y="7734300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 Diagram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782300" y="7734300"/>
            <a:ext cx="163830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ER Diagram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97119"/>
            <a:ext cx="10371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3600" dirty="0">
                <a:solidFill>
                  <a:srgbClr val="FF0000"/>
                </a:solidFill>
              </a:rPr>
              <a:t>E-R Diagram(</a:t>
            </a:r>
            <a:r>
              <a:rPr lang="en-GB" sz="3600" dirty="0" err="1">
                <a:solidFill>
                  <a:srgbClr val="FF0000"/>
                </a:solidFill>
              </a:rPr>
              <a:t>MySQL</a:t>
            </a:r>
            <a:r>
              <a:rPr lang="en-GB" sz="3600" dirty="0">
                <a:solidFill>
                  <a:srgbClr val="FF0000"/>
                </a:solidFill>
              </a:rPr>
              <a:t> Auto generated)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5855</TotalTime>
  <Words>707</Words>
  <Application>Microsoft Office PowerPoint</Application>
  <PresentationFormat>Widescreen</PresentationFormat>
  <Paragraphs>107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 Unicode MS</vt:lpstr>
      <vt:lpstr>Arial</vt:lpstr>
      <vt:lpstr>HY그래픽M</vt:lpstr>
      <vt:lpstr>Symbol</vt:lpstr>
      <vt:lpstr>Times New Roman</vt:lpstr>
      <vt:lpstr>Trebuchet MS</vt:lpstr>
      <vt:lpstr>Wingdings</vt:lpstr>
      <vt:lpstr>Wingdings 2</vt:lpstr>
      <vt:lpstr>Wingdings 3</vt:lpstr>
      <vt:lpstr>Contents Slide Master</vt:lpstr>
      <vt:lpstr>Section Break Slide Master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ADMIN</cp:lastModifiedBy>
  <cp:revision>227</cp:revision>
  <dcterms:created xsi:type="dcterms:W3CDTF">2020-01-20T05:08:25Z</dcterms:created>
  <dcterms:modified xsi:type="dcterms:W3CDTF">2023-03-08T09:38:15Z</dcterms:modified>
</cp:coreProperties>
</file>